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8" r:id="rId3"/>
    <p:sldId id="363" r:id="rId4"/>
    <p:sldId id="354" r:id="rId5"/>
    <p:sldId id="353" r:id="rId6"/>
    <p:sldId id="356" r:id="rId7"/>
    <p:sldId id="359" r:id="rId8"/>
    <p:sldId id="358" r:id="rId9"/>
    <p:sldId id="357" r:id="rId10"/>
    <p:sldId id="331" r:id="rId11"/>
    <p:sldId id="332" r:id="rId12"/>
    <p:sldId id="336" r:id="rId13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华文中宋" panose="02010600040101010101" charset="-122"/>
      <p:regular r:id="rId18"/>
    </p:embeddedFont>
    <p:embeddedFont>
      <p:font typeface="楷体" panose="02010609060101010101" charset="-122"/>
      <p:regular r:id="rId19"/>
    </p:embeddedFont>
    <p:embeddedFont>
      <p:font typeface="汉仪细中圆简" panose="02010600000101010101" charset="-122"/>
      <p:regular r:id="rId20"/>
    </p:embeddedFont>
    <p:embeddedFont>
      <p:font typeface="汉仪晓波花月圆W" panose="0002060004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BA"/>
    <a:srgbClr val="0099BB"/>
    <a:srgbClr val="FCFCFC"/>
    <a:srgbClr val="00A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9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tags" Target="../tags/tag6.xml"/><Relationship Id="rId3" Type="http://schemas.openxmlformats.org/officeDocument/2006/relationships/image" Target="../media/image10.png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.svg"/><Relationship Id="rId11" Type="http://schemas.openxmlformats.org/officeDocument/2006/relationships/image" Target="../media/image14.png"/><Relationship Id="rId10" Type="http://schemas.openxmlformats.org/officeDocument/2006/relationships/tags" Target="../tags/tag9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tags" Target="../tags/tag1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7.png"/><Relationship Id="rId11" Type="http://schemas.openxmlformats.org/officeDocument/2006/relationships/tags" Target="../tags/tag15.xml"/><Relationship Id="rId10" Type="http://schemas.openxmlformats.org/officeDocument/2006/relationships/image" Target="../media/image16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tags" Target="../tags/tag18.xml"/><Relationship Id="rId3" Type="http://schemas.openxmlformats.org/officeDocument/2006/relationships/image" Target="../media/image18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tags" Target="../tags/tag24.xml"/><Relationship Id="rId3" Type="http://schemas.openxmlformats.org/officeDocument/2006/relationships/image" Target="../media/image21.jpe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rgbClr val="0091BA"/>
            </a:gs>
            <a:gs pos="100000">
              <a:srgbClr val="00A99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coinview-app-h7a6g0ua6LM-unsplash (1)2"/>
          <p:cNvPicPr>
            <a:picLocks noChangeAspect="1"/>
          </p:cNvPicPr>
          <p:nvPr/>
        </p:nvPicPr>
        <p:blipFill>
          <a:blip r:embed="rId1"/>
          <a:srcRect l="40664" r="9698" b="19952"/>
          <a:stretch>
            <a:fillRect/>
          </a:stretch>
        </p:blipFill>
        <p:spPr>
          <a:xfrm>
            <a:off x="657225" y="821690"/>
            <a:ext cx="1482090" cy="2957830"/>
          </a:xfrm>
          <a:prstGeom prst="rect">
            <a:avLst/>
          </a:prstGeom>
          <a:effectLst/>
        </p:spPr>
      </p:pic>
      <p:sp>
        <p:nvSpPr>
          <p:cNvPr id="13" name="文本框 12"/>
          <p:cNvSpPr txBox="1"/>
          <p:nvPr/>
        </p:nvSpPr>
        <p:spPr>
          <a:xfrm>
            <a:off x="3888740" y="2388235"/>
            <a:ext cx="6031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Release of </a:t>
            </a:r>
            <a:r>
              <a:rPr lang="zh-CN" altLang="en-US" sz="20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Chongqing University 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S</a:t>
            </a:r>
            <a:r>
              <a:rPr lang="zh-CN" altLang="en-US" sz="20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tudent 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Application</a:t>
            </a:r>
            <a:endParaRPr lang="zh-CN" altLang="en-US" sz="20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Here is Chongqing University----APP&amp;PC appliaction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6075" y="821690"/>
            <a:ext cx="7256145" cy="1647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重庆大学</a:t>
            </a:r>
            <a:r>
              <a:rPr lang="zh-CN" altLang="en-US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学生应用发布</a:t>
            </a:r>
            <a:endParaRPr lang="en-US" altLang="zh-CN" sz="4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ctr"/>
            <a:r>
              <a:rPr lang="en-US" altLang="zh-CN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[</a:t>
            </a:r>
            <a:r>
              <a:rPr lang="zh-CN" altLang="en-US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今日重大</a:t>
            </a:r>
            <a:r>
              <a:rPr lang="en-US" altLang="zh-CN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APP &amp; PC</a:t>
            </a:r>
            <a:r>
              <a:rPr lang="zh-CN" altLang="en-US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端应用</a:t>
            </a:r>
            <a:r>
              <a:rPr lang="en-US" altLang="zh-CN" sz="4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]</a:t>
            </a:r>
            <a:endParaRPr lang="en-US" altLang="zh-CN" sz="4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3" name="图片 2" descr="Screenshot_20230709_165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889000"/>
            <a:ext cx="1354455" cy="2854325"/>
          </a:xfrm>
          <a:prstGeom prst="rect">
            <a:avLst/>
          </a:prstGeom>
        </p:spPr>
      </p:pic>
      <p:pic>
        <p:nvPicPr>
          <p:cNvPr id="2" name="图片 1" descr="HYCM)18PT$E(HT{HL$@{02T_tmb"/>
          <p:cNvPicPr>
            <a:picLocks noChangeAspect="1"/>
          </p:cNvPicPr>
          <p:nvPr/>
        </p:nvPicPr>
        <p:blipFill>
          <a:blip r:embed="rId3"/>
          <a:srcRect r="4932" b="-5333"/>
          <a:stretch>
            <a:fillRect/>
          </a:stretch>
        </p:blipFill>
        <p:spPr>
          <a:xfrm>
            <a:off x="1482725" y="2897505"/>
            <a:ext cx="227330" cy="224790"/>
          </a:xfrm>
          <a:prstGeom prst="round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3820" y="3122295"/>
            <a:ext cx="72136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今日重大</a:t>
            </a:r>
            <a:endParaRPr lang="zh-CN" altLang="en-US" sz="6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6" name="图片 15" descr="OIP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75" y="3769995"/>
            <a:ext cx="2679700" cy="2689860"/>
          </a:xfrm>
          <a:prstGeom prst="rect">
            <a:avLst/>
          </a:prstGeom>
        </p:spPr>
      </p:pic>
      <p:pic>
        <p:nvPicPr>
          <p:cNvPr id="15" name="图片 14" descr="QQ截图202307091705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6" b="-13496"/>
          <a:stretch>
            <a:fillRect/>
          </a:stretch>
        </p:blipFill>
        <p:spPr>
          <a:xfrm>
            <a:off x="9511030" y="4284345"/>
            <a:ext cx="2296160" cy="13881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88740" y="3702050"/>
            <a:ext cx="44094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一组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汇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报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人：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牟正强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项目经理：颜锐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程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序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员：余坤、韩昊辰、易千喜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谭俊枫、张奎元、牟正强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(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排名不分先后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指导教师：葛慧明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汇报时间：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2023.7.11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8572" y="-18415"/>
            <a:ext cx="12209145" cy="6894830"/>
          </a:xfrm>
          <a:prstGeom prst="rect">
            <a:avLst/>
          </a:prstGeom>
          <a:gradFill>
            <a:gsLst>
              <a:gs pos="0">
                <a:srgbClr val="0091BA">
                  <a:alpha val="90000"/>
                </a:srgbClr>
              </a:gs>
              <a:gs pos="100000">
                <a:srgbClr val="00A99E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00625" y="2772410"/>
            <a:ext cx="32404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4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细中圆简" panose="02010600000101010101" charset="-122"/>
                <a:sym typeface="+mn-ea"/>
              </a:rPr>
              <a:t>收获与</a:t>
            </a:r>
            <a:r>
              <a:rPr lang="zh-CN" altLang="en-US" sz="4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细中圆简" panose="02010600000101010101" charset="-122"/>
                <a:sym typeface="+mn-ea"/>
              </a:rPr>
              <a:t>体会</a:t>
            </a:r>
            <a:endParaRPr lang="zh-CN" altLang="en-US" sz="4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汉仪细中圆简" panose="0201060000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013835" y="2772410"/>
            <a:ext cx="10972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晓波花月圆W" panose="00020600040101010101" charset="-122"/>
                <a:sym typeface="+mn-ea"/>
              </a:rPr>
              <a:t>03	</a:t>
            </a:r>
            <a:endParaRPr lang="en-US" altLang="zh-CN" sz="4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rgbClr val="0091BA"/>
            </a:gs>
            <a:gs pos="100000">
              <a:srgbClr val="00A99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277110" y="1451610"/>
            <a:ext cx="7256145" cy="1647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6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Thank you!</a:t>
            </a:r>
            <a:endParaRPr lang="en-US" altLang="zh-CN" sz="6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ctr"/>
            <a:r>
              <a:rPr lang="en-US" altLang="zh-CN" sz="6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Q &amp; A</a:t>
            </a:r>
            <a:endParaRPr lang="en-US" altLang="zh-CN" sz="6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88740" y="4006215"/>
            <a:ext cx="44094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一组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汇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报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人：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牟正强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项目经理：颜锐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程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序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员：余坤、韩昊辰、易千喜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谭俊枫、张奎元、牟正强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(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排名不分先后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指导教师：葛慧明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汇报时间：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2023.7.11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8572" y="-18415"/>
            <a:ext cx="12209145" cy="6894830"/>
          </a:xfrm>
          <a:prstGeom prst="rect">
            <a:avLst/>
          </a:prstGeom>
          <a:gradFill>
            <a:gsLst>
              <a:gs pos="0">
                <a:srgbClr val="0091BA">
                  <a:alpha val="90000"/>
                </a:srgbClr>
              </a:gs>
              <a:gs pos="100000">
                <a:srgbClr val="00A99E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00625" y="2772410"/>
            <a:ext cx="32404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4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细中圆简" panose="02010600000101010101" charset="-122"/>
                <a:sym typeface="+mn-ea"/>
              </a:rPr>
              <a:t>主要功能</a:t>
            </a:r>
            <a:r>
              <a:rPr lang="zh-CN" altLang="en-US" sz="4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细中圆简" panose="02010600000101010101" charset="-122"/>
                <a:sym typeface="+mn-ea"/>
              </a:rPr>
              <a:t>介绍</a:t>
            </a:r>
            <a:endParaRPr lang="zh-CN" altLang="en-US" sz="4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汉仪细中圆简" panose="0201060000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013835" y="2772410"/>
            <a:ext cx="10972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晓波花月圆W" panose="00020600040101010101" charset="-122"/>
                <a:sym typeface="+mn-ea"/>
              </a:rPr>
              <a:t>01	</a:t>
            </a:r>
            <a:endParaRPr lang="en-US" altLang="zh-CN" sz="4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/>
        </p:nvSpPr>
        <p:spPr>
          <a:xfrm>
            <a:off x="0" y="0"/>
            <a:ext cx="31546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APP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功能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594803" y="1027430"/>
            <a:ext cx="290195" cy="0"/>
          </a:xfrm>
          <a:prstGeom prst="line">
            <a:avLst/>
          </a:prstGeom>
          <a:ln w="25400">
            <a:solidFill>
              <a:srgbClr val="00A9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373630" y="1383665"/>
            <a:ext cx="2268220" cy="3961765"/>
            <a:chOff x="7555" y="3091"/>
            <a:chExt cx="4090" cy="7142"/>
          </a:xfrm>
        </p:grpSpPr>
        <p:sp>
          <p:nvSpPr>
            <p:cNvPr id="8" name="圆角矩形 7"/>
            <p:cNvSpPr/>
            <p:nvPr/>
          </p:nvSpPr>
          <p:spPr>
            <a:xfrm>
              <a:off x="7555" y="3091"/>
              <a:ext cx="4090" cy="7142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91BA"/>
                </a:gs>
                <a:gs pos="100000">
                  <a:srgbClr val="00A99E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041" y="5601"/>
              <a:ext cx="3118" cy="1811"/>
            </a:xfrm>
            <a:prstGeom prst="roundRect">
              <a:avLst>
                <a:gd name="adj" fmla="val 115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账号及密码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(</a:t>
              </a:r>
              <a:r>
                <a:rPr lang="zh-CN" altLang="en-US" b="1">
                  <a:solidFill>
                    <a:srgbClr val="FF0000"/>
                  </a:solidFill>
                </a:rPr>
                <a:t>含错误验证码</a:t>
              </a:r>
              <a:r>
                <a:rPr lang="en-US" altLang="zh-CN" b="1">
                  <a:solidFill>
                    <a:srgbClr val="FF0000"/>
                  </a:solidFill>
                </a:rPr>
                <a:t>)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041" y="7766"/>
              <a:ext cx="3118" cy="1811"/>
            </a:xfrm>
            <a:prstGeom prst="roundRect">
              <a:avLst>
                <a:gd name="adj" fmla="val 115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密码修改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(</a:t>
              </a:r>
              <a:r>
                <a:rPr lang="zh-CN" altLang="en-US" b="1">
                  <a:solidFill>
                    <a:srgbClr val="FF0000"/>
                  </a:solidFill>
                </a:rPr>
                <a:t>密码约束</a:t>
              </a:r>
              <a:r>
                <a:rPr lang="en-US" altLang="zh-CN" b="1">
                  <a:solidFill>
                    <a:srgbClr val="FF0000"/>
                  </a:solidFill>
                </a:rPr>
                <a:t>)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451100" y="1508760"/>
            <a:ext cx="2113280" cy="466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r>
              <a:rPr lang="zh-CN" altLang="en-US"/>
              <a:t>登录</a:t>
            </a:r>
            <a:endParaRPr lang="zh-CN" altLang="en-US"/>
          </a:p>
        </p:txBody>
      </p:sp>
      <p:pic>
        <p:nvPicPr>
          <p:cNvPr id="15" name="图片 14" descr="333437323832313b333530353135383b767b5f5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39365" y="1561465"/>
            <a:ext cx="315595" cy="3155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90" y="1027430"/>
            <a:ext cx="2972435" cy="518922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4893310" y="2954020"/>
            <a:ext cx="1643380" cy="64897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89805" y="2435860"/>
            <a:ext cx="169354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登陆失败</a:t>
            </a:r>
            <a:endParaRPr lang="zh-CN" altLang="en-US" sz="2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2" grpId="0"/>
      <p:bldP spid="20" grpId="1" animBg="1"/>
      <p:bldP spid="3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0" y="-60960"/>
            <a:ext cx="3154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APP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功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能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29383"/>
          <a:stretch>
            <a:fillRect/>
          </a:stretch>
        </p:blipFill>
        <p:spPr>
          <a:xfrm>
            <a:off x="802640" y="1060450"/>
            <a:ext cx="3906520" cy="5556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58330" y="233045"/>
            <a:ext cx="3020060" cy="650557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4459605" y="1533525"/>
            <a:ext cx="2498725" cy="3686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800" b="1"/>
          </a:p>
          <a:p>
            <a:pPr algn="ctr"/>
            <a:r>
              <a:rPr lang="zh-CN" altLang="en-US" sz="2800" b="1"/>
              <a:t>首页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 sz="2800" b="1"/>
              <a:t>资讯</a:t>
            </a:r>
            <a:endParaRPr lang="zh-CN" altLang="en-US" sz="2800" b="1"/>
          </a:p>
        </p:txBody>
      </p:sp>
      <p:pic>
        <p:nvPicPr>
          <p:cNvPr id="13" name="图片 12" descr="333437323831373b333530353430333b999698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5520" y="2315845"/>
            <a:ext cx="528320" cy="528320"/>
          </a:xfrm>
          <a:prstGeom prst="rect">
            <a:avLst/>
          </a:prstGeom>
        </p:spPr>
      </p:pic>
      <p:pic>
        <p:nvPicPr>
          <p:cNvPr id="16" name="图片 15" descr="333437323832393b333437313236333b8d448ba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5045" y="4374515"/>
            <a:ext cx="518795" cy="51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0" y="-60960"/>
            <a:ext cx="3154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APP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功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能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4459605" y="1533525"/>
            <a:ext cx="2498725" cy="3686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800" b="1"/>
          </a:p>
          <a:p>
            <a:pPr algn="ctr"/>
            <a:r>
              <a:rPr lang="zh-CN" altLang="en-US" sz="2800" b="1"/>
              <a:t>论坛</a:t>
            </a:r>
            <a:endParaRPr lang="zh-CN" altLang="en-US" sz="2800" b="1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en-US" altLang="zh-CN" sz="2800" b="1"/>
              <a:t>    Chat GPT</a:t>
            </a:r>
            <a:endParaRPr lang="en-US" altLang="zh-CN" sz="2800" b="1"/>
          </a:p>
        </p:txBody>
      </p:sp>
      <p:pic>
        <p:nvPicPr>
          <p:cNvPr id="13" name="图片 12" descr="333437323831373b333530353430333b9996987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2960" y="2316480"/>
            <a:ext cx="528320" cy="528320"/>
          </a:xfrm>
          <a:prstGeom prst="rect">
            <a:avLst/>
          </a:prstGeom>
        </p:spPr>
      </p:pic>
      <p:pic>
        <p:nvPicPr>
          <p:cNvPr id="16" name="图片 15" descr="333437323832393b333437313236333b8d448ba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2960" y="4384040"/>
            <a:ext cx="518795" cy="518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5220" y="763270"/>
            <a:ext cx="2953385" cy="5975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16900" y="678180"/>
            <a:ext cx="3093720" cy="5856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1546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Web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功能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4185920" y="205105"/>
            <a:ext cx="4094480" cy="65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1. </a:t>
            </a:r>
            <a:r>
              <a:rPr lang="zh-CN" altLang="en-US" sz="2800" b="1"/>
              <a:t>论坛发布审核</a:t>
            </a:r>
            <a:r>
              <a:rPr lang="zh-CN" altLang="en-US" sz="2800" b="1"/>
              <a:t>员</a:t>
            </a:r>
            <a:endParaRPr lang="zh-CN" altLang="en-US" sz="2800" b="1"/>
          </a:p>
        </p:txBody>
      </p:sp>
      <p:pic>
        <p:nvPicPr>
          <p:cNvPr id="7" name="图片 6" descr="HGM%M7KEU$K}R3_K6C5SS@X_tm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85" y="1186180"/>
            <a:ext cx="7560945" cy="3734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37424"/>
          <a:stretch>
            <a:fillRect/>
          </a:stretch>
        </p:blipFill>
        <p:spPr>
          <a:xfrm>
            <a:off x="153035" y="2202815"/>
            <a:ext cx="4118610" cy="451612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362835" y="1765300"/>
            <a:ext cx="2038350" cy="263715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1546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Web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功能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4185920" y="205105"/>
            <a:ext cx="4094480" cy="65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2. </a:t>
            </a:r>
            <a:r>
              <a:rPr lang="zh-CN" altLang="en-US" sz="2800" b="1"/>
              <a:t>学生信息管理员</a:t>
            </a:r>
            <a:endParaRPr lang="zh-CN" altLang="en-US" sz="2800" b="1"/>
          </a:p>
        </p:txBody>
      </p:sp>
      <p:pic>
        <p:nvPicPr>
          <p:cNvPr id="3" name="图片 2" descr="IZT(YW6)ET[9USP1EJYJ9N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" y="1503680"/>
            <a:ext cx="10118090" cy="486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1546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Web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细中圆简" panose="02010600000101010101" charset="-122"/>
                <a:sym typeface="+mn-ea"/>
              </a:rPr>
              <a:t>功能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细中圆简" panose="02010600000101010101" charset="-122"/>
            </a:endParaRPr>
          </a:p>
        </p:txBody>
      </p:sp>
      <p:pic>
        <p:nvPicPr>
          <p:cNvPr id="7" name="图片 6" descr="25Y[S5}1J39XIHQSO(D4SYI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3680" y="1177925"/>
            <a:ext cx="9304655" cy="5314315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4185920" y="205105"/>
            <a:ext cx="4094480" cy="65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3. </a:t>
            </a:r>
            <a:r>
              <a:rPr lang="zh-CN" altLang="en-US" sz="2800" b="1"/>
              <a:t>学生选课</a:t>
            </a:r>
            <a:endParaRPr lang="zh-CN" altLang="en-US" sz="2800" b="1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984240" y="812800"/>
            <a:ext cx="375920" cy="69088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6766560" y="812800"/>
            <a:ext cx="375920" cy="69088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625080" y="812800"/>
            <a:ext cx="375920" cy="69088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 descr="Screenshot_20230710_2213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075" y="477520"/>
            <a:ext cx="2469515" cy="548894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7396480" y="1742440"/>
            <a:ext cx="2035810" cy="172656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8572" y="-18415"/>
            <a:ext cx="12209145" cy="6894830"/>
          </a:xfrm>
          <a:prstGeom prst="rect">
            <a:avLst/>
          </a:prstGeom>
          <a:gradFill>
            <a:gsLst>
              <a:gs pos="0">
                <a:srgbClr val="0091BA">
                  <a:alpha val="90000"/>
                </a:srgbClr>
              </a:gs>
              <a:gs pos="100000">
                <a:srgbClr val="00A99E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00625" y="2772410"/>
            <a:ext cx="32404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4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细中圆简" panose="02010600000101010101" charset="-122"/>
                <a:sym typeface="+mn-ea"/>
              </a:rPr>
              <a:t>实时</a:t>
            </a:r>
            <a:r>
              <a:rPr lang="zh-CN" altLang="en-US" sz="4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细中圆简" panose="02010600000101010101" charset="-122"/>
                <a:sym typeface="+mn-ea"/>
              </a:rPr>
              <a:t>演示</a:t>
            </a:r>
            <a:endParaRPr lang="zh-CN" altLang="en-US" sz="4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汉仪细中圆简" panose="0201060000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013835" y="2772410"/>
            <a:ext cx="10972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汉仪晓波花月圆W" panose="00020600040101010101" charset="-122"/>
                <a:sym typeface="+mn-ea"/>
              </a:rPr>
              <a:t>02	</a:t>
            </a:r>
            <a:endParaRPr lang="en-US" altLang="zh-CN" sz="4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799,&quot;width&quot;:297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PP_MARK_KEY" val="1a278e25-ba2f-49b0-9e33-398421d4caea"/>
  <p:tag name="COMMONDATA" val="eyJjb3VudCI6MjcsImhkaWQiOiI1NDU4ZGJlMmEzMWM4YjVmMjk3NzBiYWU4ZGY5Zjg5OSIsInVzZXJDb3VudCI6MTR9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WPS 演示</Application>
  <PresentationFormat>宽屏</PresentationFormat>
  <Paragraphs>91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Times New Roman</vt:lpstr>
      <vt:lpstr>微软雅黑</vt:lpstr>
      <vt:lpstr>华文中宋</vt:lpstr>
      <vt:lpstr>楷体</vt:lpstr>
      <vt:lpstr>汉仪细中圆简</vt:lpstr>
      <vt:lpstr>汉仪晓波花月圆W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Princekin</cp:lastModifiedBy>
  <cp:revision>35</cp:revision>
  <dcterms:created xsi:type="dcterms:W3CDTF">2020-04-09T02:35:00Z</dcterms:created>
  <dcterms:modified xsi:type="dcterms:W3CDTF">2023-07-11T01:11:40Z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v1.0_mb_JT3Mn1bTm0zZ5qlKcty/SQ==</vt:lpwstr>
  </property>
  <property fmtid="{D5CDD505-2E9C-101B-9397-08002B2CF9AE}" pid="4" name="ICV">
    <vt:lpwstr>90F1B11EFC444F3D8BBD4BE0CA14041D_13</vt:lpwstr>
  </property>
</Properties>
</file>